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63" r:id="rId3"/>
    <p:sldId id="270" r:id="rId4"/>
    <p:sldId id="264" r:id="rId5"/>
    <p:sldId id="271" r:id="rId6"/>
    <p:sldId id="272" r:id="rId7"/>
    <p:sldId id="273" r:id="rId8"/>
    <p:sldId id="276" r:id="rId9"/>
    <p:sldId id="277" r:id="rId10"/>
    <p:sldId id="274" r:id="rId11"/>
    <p:sldId id="275" r:id="rId12"/>
    <p:sldId id="278" r:id="rId13"/>
    <p:sldId id="280" r:id="rId14"/>
    <p:sldId id="281" r:id="rId15"/>
    <p:sldId id="282" r:id="rId16"/>
    <p:sldId id="283" r:id="rId17"/>
    <p:sldId id="284" r:id="rId18"/>
    <p:sldId id="286" r:id="rId19"/>
    <p:sldId id="288" r:id="rId20"/>
    <p:sldId id="289" r:id="rId21"/>
    <p:sldId id="290" r:id="rId22"/>
    <p:sldId id="291" r:id="rId23"/>
    <p:sldId id="266" r:id="rId24"/>
    <p:sldId id="267" r:id="rId25"/>
    <p:sldId id="260" r:id="rId26"/>
    <p:sldId id="261" r:id="rId27"/>
    <p:sldId id="27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358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32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30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2841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919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0127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748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527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640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74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8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9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348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6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185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9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084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27B2366-9A63-43D8-B7A8-A4FD88E6051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C0DAACB-4BF5-4ADB-9363-9A980EA61C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4056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B34C8-850D-47E4-8E4A-C8114501F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292232"/>
            <a:ext cx="11023879" cy="857838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  <a:t>КГАПОУ </a:t>
            </a:r>
            <a:b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  <a:t>«Пермский авиатехникум»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C3021E-1E5B-49C6-B077-2478EBDEF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338606"/>
            <a:ext cx="10524258" cy="4755821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endParaRPr lang="ru-RU" sz="59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r>
              <a:rPr lang="ru-RU" sz="7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Окислительно- восстановительные реакции </a:t>
            </a:r>
            <a:endParaRPr lang="en-US" sz="7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r>
              <a:rPr lang="ru-RU" sz="74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металлургических процессах</a:t>
            </a:r>
          </a:p>
          <a:p>
            <a:pPr marL="0" indent="0" algn="ctr">
              <a:buNone/>
            </a:pP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r>
              <a:rPr lang="ru-RU" sz="380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Преподаватель </a:t>
            </a:r>
            <a:endParaRPr lang="en-US" sz="3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r>
              <a:rPr lang="ru-RU" sz="38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Оксана </a:t>
            </a:r>
            <a:r>
              <a:rPr lang="ru-RU" sz="38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Герольдовна</a:t>
            </a:r>
            <a:endParaRPr lang="ru-RU" sz="3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r>
              <a:rPr lang="ru-RU" sz="38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Герц</a:t>
            </a:r>
            <a:endParaRPr lang="en-US" sz="3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en-US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</a:p>
          <a:p>
            <a:pPr marL="0" indent="0" algn="ctr">
              <a:buNone/>
            </a:pP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r>
              <a:rPr lang="ru-RU" sz="42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Пермь,2024</a:t>
            </a:r>
          </a:p>
        </p:txBody>
      </p:sp>
    </p:spTree>
    <p:extLst>
      <p:ext uri="{BB962C8B-B14F-4D97-AF65-F5344CB8AC3E}">
        <p14:creationId xmlns:p14="http://schemas.microsoft.com/office/powerpoint/2010/main" val="3616846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606FD6-FC1E-4E2A-98F7-FDB58CD9C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0" y="1926771"/>
            <a:ext cx="10836360" cy="39678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9B8F5D-92F0-4F71-8ADD-FB92ED8377B9}"/>
              </a:ext>
            </a:extLst>
          </p:cNvPr>
          <p:cNvSpPr txBox="1"/>
          <p:nvPr/>
        </p:nvSpPr>
        <p:spPr>
          <a:xfrm>
            <a:off x="1926771" y="1110342"/>
            <a:ext cx="7886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Массовая доля элемента</a:t>
            </a:r>
          </a:p>
        </p:txBody>
      </p:sp>
    </p:spTree>
    <p:extLst>
      <p:ext uri="{BB962C8B-B14F-4D97-AF65-F5344CB8AC3E}">
        <p14:creationId xmlns:p14="http://schemas.microsoft.com/office/powerpoint/2010/main" val="1973234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F54C2F1-ABB5-40EF-B5EC-49A2FABF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8C40A50-6D92-480C-9B45-ADC5092F1B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105206"/>
              </p:ext>
            </p:extLst>
          </p:nvPr>
        </p:nvGraphicFramePr>
        <p:xfrm>
          <a:off x="849086" y="685800"/>
          <a:ext cx="10658700" cy="510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2984">
                  <a:extLst>
                    <a:ext uri="{9D8B030D-6E8A-4147-A177-3AD203B41FA5}">
                      <a16:colId xmlns:a16="http://schemas.microsoft.com/office/drawing/2014/main" val="4226530835"/>
                    </a:ext>
                  </a:extLst>
                </a:gridCol>
                <a:gridCol w="3607858">
                  <a:extLst>
                    <a:ext uri="{9D8B030D-6E8A-4147-A177-3AD203B41FA5}">
                      <a16:colId xmlns:a16="http://schemas.microsoft.com/office/drawing/2014/main" val="2651759349"/>
                    </a:ext>
                  </a:extLst>
                </a:gridCol>
                <a:gridCol w="3607858">
                  <a:extLst>
                    <a:ext uri="{9D8B030D-6E8A-4147-A177-3AD203B41FA5}">
                      <a16:colId xmlns:a16="http://schemas.microsoft.com/office/drawing/2014/main" val="2625997509"/>
                    </a:ext>
                  </a:extLst>
                </a:gridCol>
              </a:tblGrid>
              <a:tr h="2457450">
                <a:tc gridSpan="3">
                  <a:txBody>
                    <a:bodyPr/>
                    <a:lstStyle/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</a:rPr>
                        <a:t>Металлургия – отрасль химической промышленности, занятая получением металлов.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</a:rPr>
                        <a:t>Способы получения металлов обусловлены их химической активностью и типом соединений, в виде которых они встречаются в природе</a:t>
                      </a:r>
                    </a:p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868468"/>
                  </a:ext>
                </a:extLst>
              </a:tr>
              <a:tr h="245745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Пирометаллургия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  <a:p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  <a:p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Гидрометаллургия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2800" b="1" dirty="0" err="1">
                          <a:solidFill>
                            <a:schemeClr val="bg1"/>
                          </a:solidFill>
                        </a:rPr>
                        <a:t>Электрометал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-</a:t>
                      </a:r>
                    </a:p>
                    <a:p>
                      <a:r>
                        <a:rPr lang="ru-RU" sz="2800" b="1" dirty="0" err="1">
                          <a:solidFill>
                            <a:schemeClr val="bg1"/>
                          </a:solidFill>
                        </a:rPr>
                        <a:t>лургия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406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464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F1C9A-1A84-4C7F-819C-82D59FF54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CA238E-999C-475F-8571-66C6EE9DE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1007046" cy="5976257"/>
          </a:xfrm>
        </p:spPr>
        <p:txBody>
          <a:bodyPr>
            <a:normAutofit fontScale="70000" lnSpcReduction="20000"/>
          </a:bodyPr>
          <a:lstStyle/>
          <a:p>
            <a:pPr indent="450215">
              <a:lnSpc>
                <a:spcPct val="200000"/>
              </a:lnSpc>
              <a:spcAft>
                <a:spcPts val="600"/>
              </a:spcAft>
            </a:pPr>
            <a:r>
              <a:rPr lang="ru-RU" sz="36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Окислительно-восстановительные реакции всегда сопровождаются изменением степени окисления элементов, </a:t>
            </a:r>
            <a:r>
              <a:rPr lang="ru-RU" sz="3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которое связано с переходом электронов от одного атома к другому.</a:t>
            </a:r>
          </a:p>
          <a:p>
            <a:pPr indent="450215">
              <a:lnSpc>
                <a:spcPct val="200000"/>
              </a:lnSpc>
              <a:spcAft>
                <a:spcPts val="600"/>
              </a:spcAft>
            </a:pPr>
            <a:r>
              <a:rPr lang="ru-RU" sz="36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Окислитель – атом или ион, который принимает электрон, а сам восстанавливается. </a:t>
            </a:r>
          </a:p>
          <a:p>
            <a:pPr indent="450215">
              <a:lnSpc>
                <a:spcPct val="200000"/>
              </a:lnSpc>
              <a:spcAft>
                <a:spcPts val="600"/>
              </a:spcAft>
            </a:pPr>
            <a:r>
              <a:rPr lang="ru-RU" sz="36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Восстановитель – атом или ион, который отдаёт электрон, а сам окисляется.</a:t>
            </a:r>
            <a:r>
              <a:rPr lang="ru-RU" sz="33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677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699C13-DAB8-42B5-BB8D-8B1EA2A2E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F603263-FE55-4A3A-A573-26E1D8659B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201" y="1133643"/>
            <a:ext cx="11118056" cy="486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20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12D40-B229-43FC-ACE9-EA5F821E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BF8D5A-33B0-4918-992B-D418F5671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729459" cy="550272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Расставить коэффициенты методом электронного баланса и уравнять реакцию металлургического процесса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Cr</a:t>
            </a:r>
            <a:r>
              <a:rPr lang="en-US" sz="2800" b="1" baseline="-250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O</a:t>
            </a:r>
            <a:r>
              <a:rPr lang="en-US" sz="2800" b="1" baseline="-250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3</a:t>
            </a:r>
            <a:r>
              <a:rPr lang="en-US" sz="2800" b="1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 + Al = Al</a:t>
            </a:r>
            <a:r>
              <a:rPr lang="en-US" sz="2800" b="1" baseline="-250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O</a:t>
            </a:r>
            <a:r>
              <a:rPr lang="en-US" sz="2800" b="1" baseline="-2500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3</a:t>
            </a:r>
            <a:r>
              <a:rPr lang="en-US" sz="2800" b="1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 + Cr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SnO</a:t>
            </a:r>
            <a:r>
              <a:rPr lang="en-US" sz="3600" b="1" baseline="-25000" dirty="0">
                <a:solidFill>
                  <a:schemeClr val="bg1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chemeClr val="bg1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C = Sn  + CO</a:t>
            </a:r>
            <a:r>
              <a:rPr lang="en-US" sz="3600" b="1" baseline="-25000" dirty="0">
                <a:solidFill>
                  <a:schemeClr val="bg1"/>
                </a:solidFill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bg1"/>
                </a:solidFill>
              </a:rPr>
              <a:t>TiO2 +C + Cl2= TiCl4 + CO2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TiCl4 + Mg = </a:t>
            </a:r>
            <a:r>
              <a:rPr lang="en-US" sz="2800" b="1" dirty="0" err="1">
                <a:solidFill>
                  <a:schemeClr val="bg1"/>
                </a:solidFill>
              </a:rPr>
              <a:t>Ti</a:t>
            </a:r>
            <a:r>
              <a:rPr lang="en-US" sz="2800" b="1" dirty="0">
                <a:solidFill>
                  <a:schemeClr val="bg1"/>
                </a:solidFill>
              </a:rPr>
              <a:t> + MgCl2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111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5C548-0920-4330-88F6-6E7C20900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324004-D6C4-4CCE-85AF-72A20EE46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1507789" cy="555171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Какие реакции называются окислительно- восстановительными?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Основными способами извлечения металлов из руд в металлургии являются…..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Какие вещества являются восстановителями в пирометаллургии? Гидрометаллургии?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Особенность электрометаллургии заключается в ….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Что такое руды?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454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2AD4C5-E857-46EC-897B-35D2521EB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C6790B-7071-41E0-A738-05618292D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823576" cy="550761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А1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. Реакция возможна между</a:t>
            </a:r>
          </a:p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Ag и K 2 SO 4 ( р - р )</a:t>
            </a:r>
          </a:p>
          <a:p>
            <a:pPr algn="l"/>
            <a:endParaRPr lang="en-US" sz="36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Zn и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KCl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(р-р)</a:t>
            </a:r>
          </a:p>
          <a:p>
            <a:pPr algn="l"/>
            <a:endParaRPr lang="en-US" sz="36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Mg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и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SnCl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2 (р-р)</a:t>
            </a:r>
          </a:p>
          <a:p>
            <a:pPr algn="l"/>
            <a:endParaRPr lang="en-US" sz="36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Ag и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CuSO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4 (р-р)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629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2B05DE-68F3-4CB3-BE58-27100200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70A0D5-B736-475B-8BB9-4B031C358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9534444" cy="4734612"/>
          </a:xfrm>
        </p:spPr>
        <p:txBody>
          <a:bodyPr/>
          <a:lstStyle/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А2. Какой из металлов вытесняет железо из сульфата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железа ( II )?</a:t>
            </a:r>
          </a:p>
          <a:p>
            <a:pPr algn="l"/>
            <a:endParaRPr lang="en-US" sz="36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Zn 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Sn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</a:t>
            </a:r>
            <a:endParaRPr lang="ru-RU" sz="36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43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3330D-ADFD-4237-9ED1-C448F17C5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920033"/>
            <a:ext cx="45719" cy="743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409EC8-C6C1-4854-B07E-73AAE0628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127574" cy="5875256"/>
          </a:xfrm>
        </p:spPr>
        <p:txBody>
          <a:bodyPr>
            <a:normAutofit/>
          </a:bodyPr>
          <a:lstStyle/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 3. 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Какой из металлов вытесняет медь из сульфата меди ( II )?</a:t>
            </a: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Zn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Ag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Au</a:t>
            </a:r>
            <a:endParaRPr lang="en-US" sz="28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endParaRPr lang="ru-RU" sz="28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 4. 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Формула вещества, восстанавливающего оксид меди ( II ), - это</a:t>
            </a: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CO2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H2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HNO3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Cl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2</a:t>
            </a:r>
            <a:endParaRPr lang="en-US" sz="28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endParaRPr lang="ru-RU" sz="28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 5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. Формула вещества, не восстанавливающего оксид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железа ( III ),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-</a:t>
            </a: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HCl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Al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H2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C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111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A291F-73E8-474A-977B-69D44F000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6175" y="5505253"/>
            <a:ext cx="122550" cy="31108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255F74-1ACB-4708-84EF-D805B91D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477124" cy="580926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А6. </a:t>
            </a:r>
            <a:r>
              <a:rPr lang="ru-RU" sz="60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Для осуществления превращений в соответствии со схемой: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Al ( OH )3 → AlCl3 → Al необходимо последовательно использовать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хлор и водород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хлорид натрия и водород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хлороводород и цинк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соляную кислоту и калий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А7. </a:t>
            </a:r>
            <a:r>
              <a:rPr lang="ru-RU" sz="6000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Пирометаллургический метод получения металлов отражает реакция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: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HgS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+ O2 →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+ SO2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CuSO4 + Fe → FeSO4 +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</a:t>
            </a:r>
            <a:endParaRPr lang="ru-RU" sz="60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en-US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            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Эл - из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2NaCl ----→ 2Na +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Cl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2</a:t>
            </a:r>
          </a:p>
          <a:p>
            <a:pPr algn="l"/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CuSO4 + Zn →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ZnSO</a:t>
            </a:r>
            <a:r>
              <a:rPr lang="ru-RU" sz="60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4 + </a:t>
            </a:r>
            <a:r>
              <a:rPr lang="ru-RU" sz="6000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</a:t>
            </a:r>
            <a:endParaRPr lang="ru-RU" sz="60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475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375DA-8E12-4A74-BA6E-A201F54F5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684212" y="292230"/>
            <a:ext cx="8534400" cy="81070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…немного повторим: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24DD21-A200-469A-A30F-8147CB48A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321" y="1621410"/>
            <a:ext cx="10893249" cy="423507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На основании какого свойства, все химические элементы подразделяют на металлы и неметаллы?</a:t>
            </a:r>
          </a:p>
          <a:p>
            <a:r>
              <a:rPr lang="ru-RU" sz="2800" dirty="0">
                <a:solidFill>
                  <a:schemeClr val="bg1"/>
                </a:solidFill>
              </a:rPr>
              <a:t>Что такое металличность?</a:t>
            </a:r>
          </a:p>
          <a:p>
            <a:r>
              <a:rPr lang="ru-RU" sz="2800" dirty="0">
                <a:solidFill>
                  <a:schemeClr val="bg1"/>
                </a:solidFill>
              </a:rPr>
              <a:t>Где расположены химические элементы металлов в Периодической системе Д. И. Менделеева?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169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A81F15-F977-4C39-B3E9-726C68739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C43FE3-A046-4644-B133-EBCA6280B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9958650" cy="4885441"/>
          </a:xfrm>
        </p:spPr>
        <p:txBody>
          <a:bodyPr>
            <a:noAutofit/>
          </a:bodyPr>
          <a:lstStyle/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А8. Гидрометаллургический метод получения металлов отражает реакция: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HgS</a:t>
            </a: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+ O 2 →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Hg</a:t>
            </a: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+ SO 2</a:t>
            </a:r>
          </a:p>
          <a:p>
            <a:pPr algn="l"/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 </a:t>
            </a:r>
            <a:r>
              <a:rPr lang="ru-RU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CuSO</a:t>
            </a:r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 4 + Fe → </a:t>
            </a:r>
            <a:r>
              <a:rPr lang="ru-RU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FeSO</a:t>
            </a:r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 4 + </a:t>
            </a:r>
            <a:r>
              <a:rPr lang="ru-RU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Cu</a:t>
            </a:r>
            <a:endParaRPr lang="ru-RU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               </a:t>
            </a: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Эл - из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2NaCl ------→ 2Na +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Cl</a:t>
            </a: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2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AlCl</a:t>
            </a: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3 + 3K → Al + 3KCl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А9. </a:t>
            </a:r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В качестве восстановителя при выплавке железа в промышленности</a:t>
            </a: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наиболее часто используют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водород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алюминий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натрий</a:t>
            </a: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</a:t>
            </a:r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) кокс</a:t>
            </a:r>
          </a:p>
          <a:p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1850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DFE51-A714-45CD-A0C2-6CDBBB6B8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BAE7BC-DF9A-466E-A63B-30AD287BE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А10. Оксид углерода ( II) проявляет восстановительные</a:t>
            </a: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свойства при нагревании с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N2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H2S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Fe</a:t>
            </a:r>
          </a:p>
          <a:p>
            <a:pPr algn="l"/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Fe2O3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6866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1C5BD-CCA3-4CE9-B7EA-3B9688586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04D763-89C8-47E7-A275-9D8289371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В1. При электролизе раствора 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AgNO</a:t>
            </a:r>
            <a:r>
              <a:rPr lang="ru-RU" b="1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 3 на катоде выделяется</a:t>
            </a:r>
          </a:p>
          <a:p>
            <a:pPr algn="l"/>
            <a:r>
              <a:rPr lang="ru-RU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1) серебро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2) водород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3) серебро и водород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4) кислород и водород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272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7BB45-F4FF-4F5F-9D85-44CEA50D2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6216582-6554-4DF7-AA95-D6B374A826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1279" y="433633"/>
            <a:ext cx="10733528" cy="598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06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F894D-B1E8-4697-8779-A1F469A24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6A2277-2139-4DE6-8D6C-72790C51B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364002" cy="554531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bg1"/>
                </a:solidFill>
              </a:rPr>
              <a:t>Крупнейшие страны по добыче железной руды</a:t>
            </a:r>
          </a:p>
          <a:p>
            <a:r>
              <a:rPr lang="ru-RU" b="1" dirty="0"/>
              <a:t>на 2019 год вошли:</a:t>
            </a:r>
          </a:p>
          <a:p>
            <a:r>
              <a:rPr lang="ru-RU" b="1" dirty="0"/>
              <a:t>Страна	Добыча руды, млн т</a:t>
            </a:r>
          </a:p>
          <a:p>
            <a:pPr marL="0" indent="0">
              <a:buNone/>
            </a:pPr>
            <a:r>
              <a:rPr lang="ru-RU" b="1" dirty="0"/>
              <a:t>1. Австралия	                    930</a:t>
            </a:r>
          </a:p>
          <a:p>
            <a:pPr marL="0" indent="0">
              <a:buNone/>
            </a:pPr>
            <a:r>
              <a:rPr lang="ru-RU" b="1" dirty="0"/>
              <a:t>2. Бразилия	                    480</a:t>
            </a:r>
          </a:p>
          <a:p>
            <a:pPr marL="0" indent="0">
              <a:buNone/>
            </a:pPr>
            <a:r>
              <a:rPr lang="ru-RU" b="1" dirty="0"/>
              <a:t>3. Китай	                           350</a:t>
            </a:r>
          </a:p>
          <a:p>
            <a:pPr marL="0" indent="0">
              <a:buNone/>
            </a:pPr>
            <a:r>
              <a:rPr lang="ru-RU" b="1" dirty="0"/>
              <a:t>4. Индия	                           210</a:t>
            </a:r>
          </a:p>
          <a:p>
            <a:pPr marL="0" indent="0">
              <a:buNone/>
            </a:pPr>
            <a:r>
              <a:rPr lang="ru-RU" b="1" dirty="0"/>
              <a:t>5. Россия	                             99</a:t>
            </a:r>
          </a:p>
          <a:p>
            <a:pPr marL="0" indent="0">
              <a:buNone/>
            </a:pPr>
            <a:r>
              <a:rPr lang="ru-RU" b="1" dirty="0"/>
              <a:t>6. Южная Африка        	   77</a:t>
            </a:r>
          </a:p>
          <a:p>
            <a:pPr marL="0" indent="0">
              <a:buNone/>
            </a:pPr>
            <a:r>
              <a:rPr lang="ru-RU" b="1" dirty="0"/>
              <a:t>7. Украина	                      62</a:t>
            </a:r>
          </a:p>
          <a:p>
            <a:pPr marL="0" indent="0">
              <a:buNone/>
            </a:pPr>
            <a:r>
              <a:rPr lang="ru-RU" b="1" dirty="0"/>
              <a:t>8. Канада	                            54</a:t>
            </a:r>
          </a:p>
          <a:p>
            <a:pPr marL="0" indent="0">
              <a:buNone/>
            </a:pPr>
            <a:r>
              <a:rPr lang="ru-RU" b="1" dirty="0"/>
              <a:t>9. США	                            48</a:t>
            </a:r>
          </a:p>
          <a:p>
            <a:pPr marL="0" indent="0">
              <a:buNone/>
            </a:pPr>
            <a:r>
              <a:rPr lang="ru-RU" b="1" dirty="0"/>
              <a:t>10 Казахстан                       43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762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4A79D0-D627-4FA6-BC45-60BB04002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282804"/>
            <a:ext cx="10609100" cy="1291472"/>
          </a:xfrm>
        </p:spPr>
        <p:txBody>
          <a:bodyPr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D18033-88B3-440F-81A1-AC30B4D71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46" y="2139885"/>
            <a:ext cx="4468305" cy="3657599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4E9E0FA3-EB73-40F0-9C63-27CCA594B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4212" y="1140643"/>
            <a:ext cx="10995597" cy="543455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Гематит </a:t>
            </a:r>
          </a:p>
          <a:p>
            <a:endParaRPr lang="ru-RU" sz="3200" b="1" dirty="0">
              <a:solidFill>
                <a:schemeClr val="bg1"/>
              </a:solidFill>
            </a:endParaRPr>
          </a:p>
          <a:p>
            <a:endParaRPr lang="ru-RU" sz="3200" b="1" dirty="0">
              <a:solidFill>
                <a:schemeClr val="bg1"/>
              </a:solidFill>
            </a:endParaRPr>
          </a:p>
          <a:p>
            <a:endParaRPr lang="ru-RU" sz="3200" b="1" dirty="0">
              <a:solidFill>
                <a:schemeClr val="bg1"/>
              </a:solidFill>
            </a:endParaRPr>
          </a:p>
          <a:p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                                                Магнетит                          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10C85E-9649-4A22-BE0E-D9A60090A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010" y="772999"/>
            <a:ext cx="4917648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80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D6C2BB-12EE-4189-B9B5-667019ACD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14" y="697584"/>
            <a:ext cx="4493444" cy="387441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414D42-E777-468A-A8BD-12DB3C198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509047"/>
            <a:ext cx="4707921" cy="4901939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лимонит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EC61F8-41CF-45E4-B4B9-9C044183E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72619"/>
            <a:ext cx="5008775" cy="4128056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3728BA36-A708-4277-B65F-78D8351CA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22070" y="1649691"/>
            <a:ext cx="5703217" cy="4344709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4400" b="1" dirty="0">
                <a:solidFill>
                  <a:schemeClr val="bg1"/>
                </a:solidFill>
              </a:rPr>
              <a:t>сидерит</a:t>
            </a:r>
          </a:p>
        </p:txBody>
      </p:sp>
    </p:spTree>
    <p:extLst>
      <p:ext uri="{BB962C8B-B14F-4D97-AF65-F5344CB8AC3E}">
        <p14:creationId xmlns:p14="http://schemas.microsoft.com/office/powerpoint/2010/main" val="3409651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6727AA-44D8-4443-A4E5-689CBE36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1894788"/>
            <a:ext cx="10807063" cy="139516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Благодарю  за активную работу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8BE2AA-7A99-4800-99FC-9D28921EB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374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D3DAF7-2B3C-47B4-9135-44CE3C0CE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1943100"/>
            <a:ext cx="10909074" cy="4051299"/>
          </a:xfrm>
        </p:spPr>
        <p:txBody>
          <a:bodyPr>
            <a:normAutofit/>
          </a:bodyPr>
          <a:lstStyle/>
          <a:p>
            <a:r>
              <a:rPr lang="ru-RU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А) 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2p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;</a:t>
            </a: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Б)  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2p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3p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;</a:t>
            </a: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в) 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2p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3p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4s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en-U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3d</a:t>
            </a:r>
            <a:r>
              <a:rPr lang="en-US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;</a:t>
            </a: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г)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1s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2s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2p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6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3s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3p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6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3d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10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4s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4p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6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4d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10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5s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2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5p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6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4f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14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5d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9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-apple-system"/>
              </a:rPr>
              <a:t> 6s</a:t>
            </a:r>
            <a:r>
              <a:rPr lang="en-US" sz="3200" b="0" i="0" baseline="30000" dirty="0">
                <a:solidFill>
                  <a:srgbClr val="000000"/>
                </a:solidFill>
                <a:effectLst/>
                <a:latin typeface="-apple-system"/>
              </a:rPr>
              <a:t>1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33CD21-2ADD-4229-9DCE-6DDAB49BB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1"/>
            <a:ext cx="10909074" cy="15070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</a:rPr>
              <a:t>Формулы каких элементов приведены ниже?</a:t>
            </a:r>
          </a:p>
        </p:txBody>
      </p:sp>
    </p:spTree>
    <p:extLst>
      <p:ext uri="{BB962C8B-B14F-4D97-AF65-F5344CB8AC3E}">
        <p14:creationId xmlns:p14="http://schemas.microsoft.com/office/powerpoint/2010/main" val="4174983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EAEC94-3084-4073-8094-D7A4AB81E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1" y="999241"/>
            <a:ext cx="10909955" cy="467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2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ая фигурная скобка 1">
            <a:extLst>
              <a:ext uri="{FF2B5EF4-FFF2-40B4-BE49-F238E27FC236}">
                <a16:creationId xmlns:a16="http://schemas.microsoft.com/office/drawing/2014/main" id="{4B92F546-976F-4510-8A26-769986E04E00}"/>
              </a:ext>
            </a:extLst>
          </p:cNvPr>
          <p:cNvSpPr/>
          <p:nvPr/>
        </p:nvSpPr>
        <p:spPr>
          <a:xfrm>
            <a:off x="2645229" y="2775857"/>
            <a:ext cx="6172200" cy="101237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35ABD9-BF55-4853-BE8A-B1127E0E1750}"/>
              </a:ext>
            </a:extLst>
          </p:cNvPr>
          <p:cNvSpPr txBox="1"/>
          <p:nvPr/>
        </p:nvSpPr>
        <p:spPr>
          <a:xfrm>
            <a:off x="3053443" y="3244334"/>
            <a:ext cx="6106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</a:t>
            </a:r>
            <a:r>
              <a:rPr lang="ru-RU" sz="4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1е </a:t>
            </a:r>
            <a:r>
              <a:rPr lang="ru-RU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ru-RU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</a:t>
            </a:r>
            <a:r>
              <a:rPr lang="ru-RU" sz="4400" b="1" baseline="30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78D59D-B821-43BC-A7E0-3CED12B01F9D}"/>
              </a:ext>
            </a:extLst>
          </p:cNvPr>
          <p:cNvSpPr txBox="1"/>
          <p:nvPr/>
        </p:nvSpPr>
        <p:spPr>
          <a:xfrm>
            <a:off x="1306286" y="800100"/>
            <a:ext cx="102543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200" b="1" i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Восстановитель – атом или ион, который отдаёт электрон, а сам окисляется.</a:t>
            </a:r>
            <a:r>
              <a:rPr lang="ru-RU" sz="14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190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2483F9-4B40-4D53-999B-4470B52E1648}"/>
              </a:ext>
            </a:extLst>
          </p:cNvPr>
          <p:cNvSpPr txBox="1"/>
          <p:nvPr/>
        </p:nvSpPr>
        <p:spPr>
          <a:xfrm>
            <a:off x="898070" y="1110343"/>
            <a:ext cx="1092381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	Рус­ский уче­ный М. В. Ло­мо­но­сов (1711–1765), ис­сле­дуя ме­тал­лы и не­ме­тал­лы в сво­ем тру­де «Пер­вые ос­но­ва­ния ме­тал­лур­гии или руд­ных дел», дал ме­тал­лам опре­де­ле­ние: «Ме­тал­лом на­зы­ва­ет­ся свет­лое те­ло, ко­то­рое ко­вать мож­но. Та­ких тел на­хо­дим толь­ко шесть: зо­ло­то, се­реб­ро, медь, оло­во, же­ле­зо и сви­нец». </a:t>
            </a:r>
          </a:p>
          <a:p>
            <a:endParaRPr lang="ru-RU" sz="3200" dirty="0">
              <a:solidFill>
                <a:schemeClr val="bg1"/>
              </a:solidFill>
            </a:endParaRPr>
          </a:p>
          <a:p>
            <a:r>
              <a:rPr lang="ru-RU" sz="3200" dirty="0">
                <a:solidFill>
                  <a:schemeClr val="bg1"/>
                </a:solidFill>
              </a:rPr>
              <a:t>Это опре­де­ле­ние М. В. Ло­мо­но­сов дал в 1773 г., ко­гда из­вест­ны бы­ли толь­ко шесть ме­тал­лов.</a:t>
            </a:r>
          </a:p>
        </p:txBody>
      </p:sp>
    </p:spTree>
    <p:extLst>
      <p:ext uri="{BB962C8B-B14F-4D97-AF65-F5344CB8AC3E}">
        <p14:creationId xmlns:p14="http://schemas.microsoft.com/office/powerpoint/2010/main" val="70907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73360B-D8F1-40F5-992E-DB502A2D5A9D}"/>
              </a:ext>
            </a:extLst>
          </p:cNvPr>
          <p:cNvSpPr txBox="1"/>
          <p:nvPr/>
        </p:nvSpPr>
        <p:spPr>
          <a:xfrm>
            <a:off x="1257300" y="898071"/>
            <a:ext cx="106299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	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Вследствие высокой активности большинство металлов находится в природе в виде соединений. Лишь немногие встречаются в самородном состоянии: Au, Ag, </a:t>
            </a:r>
            <a:r>
              <a:rPr lang="ru-RU" sz="3600" b="1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Pt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, </a:t>
            </a:r>
            <a:r>
              <a:rPr lang="ru-RU" sz="3600" b="1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Hg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, </a:t>
            </a:r>
            <a:r>
              <a:rPr lang="ru-RU" sz="3600" b="1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Cu</a:t>
            </a:r>
            <a:r>
              <a:rPr lang="ru-RU" sz="3600" b="1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(в песчаных россыпях, в жильных образованиях горных пород и т.д.).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615837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5C7E6C-CA1E-4C61-9754-C49BE1D4CDD2}"/>
              </a:ext>
            </a:extLst>
          </p:cNvPr>
          <p:cNvSpPr txBox="1"/>
          <p:nvPr/>
        </p:nvSpPr>
        <p:spPr>
          <a:xfrm>
            <a:off x="930729" y="1338943"/>
            <a:ext cx="100094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Руды – соединения, которые содержат металлы в количествах, пригодных в техническом и экономическом отношении для получения металлов промышленным способом</a:t>
            </a:r>
          </a:p>
        </p:txBody>
      </p:sp>
    </p:spTree>
    <p:extLst>
      <p:ext uri="{BB962C8B-B14F-4D97-AF65-F5344CB8AC3E}">
        <p14:creationId xmlns:p14="http://schemas.microsoft.com/office/powerpoint/2010/main" val="3389022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9115F6-DCBE-48E9-AB98-A3C69FB9A79E}"/>
              </a:ext>
            </a:extLst>
          </p:cNvPr>
          <p:cNvSpPr txBox="1"/>
          <p:nvPr/>
        </p:nvSpPr>
        <p:spPr>
          <a:xfrm>
            <a:off x="620486" y="881745"/>
            <a:ext cx="10384971" cy="734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Галенит – </a:t>
            </a:r>
            <a:r>
              <a:rPr lang="ru-RU" sz="32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РbS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Сфалерит – </a:t>
            </a:r>
            <a:r>
              <a:rPr lang="ru-RU" sz="32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ZnS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Халькопирит (медный колчедан) – СuFeS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Пирит (серный, железный колчедан) – FeS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Корунд – Аl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Гематит -- Fе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3 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(красный железняк).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Лимонит – (бурый железняк) – Fe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O3 </a:t>
            </a:r>
            <a:r>
              <a:rPr lang="ru-RU" sz="32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 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nH</a:t>
            </a:r>
            <a:r>
              <a:rPr lang="ru-RU" sz="3200" b="1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u="sng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Боксит – Аl</a:t>
            </a:r>
            <a:r>
              <a:rPr lang="ru-RU" sz="3200" b="1" u="sng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u="sng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</a:t>
            </a:r>
            <a:r>
              <a:rPr lang="ru-RU" sz="3200" b="1" u="sng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</a:t>
            </a:r>
            <a:r>
              <a:rPr lang="ru-RU" sz="3200" b="1" u="sng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. n Н</a:t>
            </a:r>
            <a:r>
              <a:rPr lang="ru-RU" sz="3200" b="1" u="sng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ru-RU" sz="3200" b="1" u="sng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</a:t>
            </a:r>
            <a:r>
              <a:rPr lang="ru-RU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 </a:t>
            </a:r>
            <a:endParaRPr lang="ru-RU" sz="32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800" dirty="0">
              <a:solidFill>
                <a:srgbClr val="333333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800" dirty="0">
              <a:solidFill>
                <a:srgbClr val="333333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800" dirty="0">
              <a:solidFill>
                <a:srgbClr val="333333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sz="1800" dirty="0">
              <a:solidFill>
                <a:srgbClr val="333333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1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72301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277</TotalTime>
  <Words>1074</Words>
  <Application>Microsoft Office PowerPoint</Application>
  <PresentationFormat>Широкоэкранный</PresentationFormat>
  <Paragraphs>162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-apple-system</vt:lpstr>
      <vt:lpstr>Arial</vt:lpstr>
      <vt:lpstr>Arial Narrow</vt:lpstr>
      <vt:lpstr>Calibri</vt:lpstr>
      <vt:lpstr>Cambria Math</vt:lpstr>
      <vt:lpstr>Century Gothic</vt:lpstr>
      <vt:lpstr>Courier New</vt:lpstr>
      <vt:lpstr>PT Sans</vt:lpstr>
      <vt:lpstr>Segoe UI</vt:lpstr>
      <vt:lpstr>Times New Roman</vt:lpstr>
      <vt:lpstr>Wingdings 3</vt:lpstr>
      <vt:lpstr>Сектор</vt:lpstr>
      <vt:lpstr>КГАПОУ  «Пермский авиатехникум»</vt:lpstr>
      <vt:lpstr>…немного повторим:</vt:lpstr>
      <vt:lpstr>А) 1s2 2s2 2p6 3s1;   Б)  1s2 2s2 2p6 3s2 3p1;  в) 1s2 2s2 2p6 3s2 3p6 4s2 3d6;  г) 1s2 2s2 2p6 3s2 3p6 3d10 4s2 4p6 4d10 5s2 5p6 4f14 5d9 6s1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лимонит</vt:lpstr>
      <vt:lpstr>Благодарю  за активную работу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КГАПОУ  «Пермский авиатехникум»</dc:title>
  <dc:creator>Король</dc:creator>
  <cp:lastModifiedBy>Король</cp:lastModifiedBy>
  <cp:revision>38</cp:revision>
  <dcterms:created xsi:type="dcterms:W3CDTF">2022-12-14T19:52:48Z</dcterms:created>
  <dcterms:modified xsi:type="dcterms:W3CDTF">2025-06-03T18:53:12Z</dcterms:modified>
</cp:coreProperties>
</file>